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86" r:id="rId6"/>
    <p:sldId id="287" r:id="rId7"/>
    <p:sldId id="268" r:id="rId8"/>
    <p:sldId id="269" r:id="rId9"/>
    <p:sldId id="270" r:id="rId10"/>
    <p:sldId id="272" r:id="rId11"/>
    <p:sldId id="271" r:id="rId12"/>
    <p:sldId id="275" r:id="rId13"/>
    <p:sldId id="274" r:id="rId14"/>
    <p:sldId id="276" r:id="rId15"/>
    <p:sldId id="277" r:id="rId16"/>
    <p:sldId id="278" r:id="rId17"/>
    <p:sldId id="279" r:id="rId18"/>
    <p:sldId id="280" r:id="rId19"/>
    <p:sldId id="282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83" r:id="rId29"/>
    <p:sldId id="284" r:id="rId30"/>
    <p:sldId id="28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FDEF5-BAB2-48BF-86C9-F65387652D44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FDEF5-BAB2-48BF-86C9-F65387652D44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4D21D-3565-4D43-9C99-FE967A9181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luorid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Iodide" TargetMode="External"/><Relationship Id="rId5" Type="http://schemas.openxmlformats.org/officeDocument/2006/relationships/hyperlink" Target="http://en.wikipedia.org/wiki/Bromide" TargetMode="External"/><Relationship Id="rId4" Type="http://schemas.openxmlformats.org/officeDocument/2006/relationships/hyperlink" Target="http://en.wikipedia.org/wiki/Chloride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nature.berkeley.edu/classes/eps2/wisc/geo360/mov.html" TargetMode="External"/><Relationship Id="rId3" Type="http://schemas.openxmlformats.org/officeDocument/2006/relationships/hyperlink" Target="http://wps.prenhall.com/esm_tarbuck_escience_11/32/8318/2129653.cw/index.html" TargetMode="External"/><Relationship Id="rId7" Type="http://schemas.openxmlformats.org/officeDocument/2006/relationships/hyperlink" Target="http://nature.berkeley.edu/classes/eps2/wisc/tables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ature.berkeley.edu/classes/eps2/wisc/glossary2.html" TargetMode="External"/><Relationship Id="rId5" Type="http://schemas.openxmlformats.org/officeDocument/2006/relationships/hyperlink" Target="http://nature.berkeley.edu/classes/eps2/wisc/glossary.html" TargetMode="External"/><Relationship Id="rId4" Type="http://schemas.openxmlformats.org/officeDocument/2006/relationships/hyperlink" Target="http://nature.berkeley.edu/classes/eps2/wisc/image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FFC000"/>
                </a:solidFill>
                <a:latin typeface="Broadway" pitchFamily="82" charset="0"/>
              </a:rPr>
              <a:t>Minerals</a:t>
            </a:r>
            <a:endParaRPr lang="en-US" sz="9600" b="1" dirty="0">
              <a:solidFill>
                <a:srgbClr val="FFC000"/>
              </a:solidFill>
              <a:latin typeface="Broadway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Charity I. </a:t>
            </a:r>
            <a:r>
              <a:rPr lang="en-US" b="1" dirty="0" err="1" smtClean="0">
                <a:solidFill>
                  <a:srgbClr val="FFFF00"/>
                </a:solidFill>
              </a:rPr>
              <a:t>Mulig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C:\David's Documents\Minerals\4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602288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3" name="Picture 3" descr="C:\David's Documents\Minerals\str3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0"/>
            <a:ext cx="36576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4" name="Picture 4" descr="C:\David's Documents\Minerals\Image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2693988"/>
            <a:ext cx="5638800" cy="416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5" name="Picture 5" descr="C:\David's Documents\Minerals\Image2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254500"/>
            <a:ext cx="350520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Cleavage</a:t>
            </a:r>
            <a:endParaRPr lang="en-US" sz="5400" b="1" dirty="0">
              <a:solidFill>
                <a:schemeClr val="tx2">
                  <a:lumMod val="60000"/>
                  <a:lumOff val="40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4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1905000" y="2362200"/>
            <a:ext cx="5791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3600" dirty="0"/>
              <a:t>Cleavage is the tendency of a mineral to split in a particular direction.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4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0"/>
            <a:ext cx="4800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3886200"/>
            <a:ext cx="2514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3886200"/>
            <a:ext cx="2286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C:\David's Documents\Minerals\Clea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56188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1" name="Picture 3" descr="C:\David's Documents\Minerals\cleavage 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0"/>
            <a:ext cx="400050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4" descr="C:\David's Documents\Minerals\Image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970213"/>
            <a:ext cx="457200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4878388" y="5108575"/>
            <a:ext cx="3829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solidFill>
                  <a:schemeClr val="accent2"/>
                </a:solidFill>
              </a:rPr>
              <a:t>“Sheety” Cleavage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stellar" pitchFamily="18" charset="0"/>
              </a:rPr>
              <a:t>Fracture</a:t>
            </a:r>
            <a:endParaRPr lang="en-US" b="1" dirty="0"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286000"/>
            <a:ext cx="6400800" cy="2895600"/>
          </a:xfrm>
        </p:spPr>
        <p:txBody>
          <a:bodyPr/>
          <a:lstStyle/>
          <a:p>
            <a:pPr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Fracture</a:t>
            </a:r>
            <a:r>
              <a:rPr lang="en-US" sz="3600" dirty="0" smtClean="0"/>
              <a:t> is the tendency of a mineral to break in directions other than along crystal faces or cleavage surfaces.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572000" y="3657600"/>
            <a:ext cx="4572000" cy="3200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  <a:solidFill>
            <a:schemeClr val="tx1"/>
          </a:solidFill>
        </p:grpSpPr>
        <p:pic>
          <p:nvPicPr>
            <p:cNvPr id="5" name="Picture 2" descr="C:\David's Documents\Minerals\obsidian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4572000" cy="36020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 descr="C:\David's Documents\Minerals\Fracure4545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0" y="0"/>
              <a:ext cx="4572000" cy="36988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" descr="C:\David's Documents\Minerals\Image25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429000"/>
              <a:ext cx="4572000" cy="3429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4800600" y="3810000"/>
              <a:ext cx="3810000" cy="83099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sz="2400" b="1" dirty="0" err="1">
                  <a:solidFill>
                    <a:schemeClr val="bg1"/>
                  </a:solidFill>
                </a:rPr>
                <a:t>Conchoidal</a:t>
              </a:r>
              <a:r>
                <a:rPr lang="en-US" sz="2400" b="1" dirty="0">
                  <a:solidFill>
                    <a:schemeClr val="bg1"/>
                  </a:solidFill>
                </a:rPr>
                <a:t> or shell-like fracture</a:t>
              </a: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 flipH="1" flipV="1">
              <a:off x="3276600" y="2514600"/>
              <a:ext cx="1752600" cy="1066800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 flipV="1">
              <a:off x="7010400" y="2286000"/>
              <a:ext cx="457200" cy="1295400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4953000" y="5435600"/>
              <a:ext cx="2544763" cy="5191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2800" dirty="0">
                  <a:solidFill>
                    <a:schemeClr val="bg1"/>
                  </a:solidFill>
                </a:rPr>
                <a:t>Fibrous facture</a:t>
              </a:r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H="1" flipV="1">
              <a:off x="3810000" y="4876800"/>
              <a:ext cx="990600" cy="609600"/>
            </a:xfrm>
            <a:prstGeom prst="line">
              <a:avLst/>
            </a:prstGeom>
            <a:grpFill/>
            <a:ln w="381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1828800" y="762000"/>
            <a:ext cx="5486400" cy="15240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827" name="WordArt 3"/>
          <p:cNvSpPr>
            <a:spLocks noChangeArrowheads="1" noChangeShapeType="1" noTextEdit="1"/>
          </p:cNvSpPr>
          <p:nvPr/>
        </p:nvSpPr>
        <p:spPr bwMode="auto">
          <a:xfrm>
            <a:off x="2757488" y="990600"/>
            <a:ext cx="3629025" cy="96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5400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/>
              </a:rPr>
              <a:t>Hardness</a:t>
            </a: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6400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dirty="0" smtClean="0"/>
              <a:t>is </a:t>
            </a:r>
            <a:r>
              <a:rPr lang="en-US" sz="3200" dirty="0"/>
              <a:t>the resistance of a mineral to </a:t>
            </a:r>
            <a:r>
              <a:rPr lang="en-US" sz="3200" dirty="0" smtClean="0"/>
              <a:t>being scratched</a:t>
            </a:r>
            <a:r>
              <a:rPr lang="en-US" sz="3200" dirty="0"/>
              <a:t>.</a:t>
            </a: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838200" y="4343400"/>
            <a:ext cx="7467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dirty="0"/>
              <a:t>The </a:t>
            </a:r>
            <a:r>
              <a:rPr lang="en-US" sz="3200" dirty="0" err="1"/>
              <a:t>Mohs</a:t>
            </a:r>
            <a:r>
              <a:rPr lang="en-US" sz="3200" dirty="0"/>
              <a:t> Hardness Scale is one of the most effective tool for identifying minerals.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 autoUpdateAnimBg="0"/>
      <p:bldP spid="96261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47800"/>
            <a:ext cx="4572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47800"/>
            <a:ext cx="4572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Examples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Density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0"/>
            <a:ext cx="7467600" cy="3200399"/>
          </a:xfrm>
        </p:spPr>
        <p:txBody>
          <a:bodyPr>
            <a:normAutofit/>
          </a:bodyPr>
          <a:lstStyle/>
          <a:p>
            <a:r>
              <a:rPr lang="en-US" dirty="0" smtClean="0"/>
              <a:t>Sometimes equated to specific gravity</a:t>
            </a:r>
          </a:p>
          <a:p>
            <a:r>
              <a:rPr lang="en-US" b="1" dirty="0" smtClean="0">
                <a:cs typeface="Times New Roman" pitchFamily="18" charset="0"/>
              </a:rPr>
              <a:t>Density </a:t>
            </a:r>
            <a:r>
              <a:rPr lang="en-US" dirty="0" smtClean="0">
                <a:cs typeface="Times New Roman" pitchFamily="18" charset="0"/>
              </a:rPr>
              <a:t>is a property of all matter that </a:t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is the ratio of an object’s mass to its </a:t>
            </a:r>
            <a:r>
              <a:rPr lang="en-US" dirty="0" smtClean="0">
                <a:cs typeface="Times New Roman" pitchFamily="18" charset="0"/>
              </a:rPr>
              <a:t>volume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while specific gravity is the ratio of an objects density to the density of water.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/>
              <a:t>Definition</a:t>
            </a:r>
            <a:endParaRPr lang="en-US" b="1" dirty="0"/>
          </a:p>
        </p:txBody>
      </p:sp>
      <p:sp>
        <p:nvSpPr>
          <p:cNvPr id="6" name="Rectangle 15"/>
          <p:cNvSpPr>
            <a:spLocks noGrp="1" noChangeArrowheads="1"/>
          </p:cNvSpPr>
          <p:nvPr>
            <p:ph idx="1"/>
          </p:nvPr>
        </p:nvSpPr>
        <p:spPr bwMode="auto">
          <a:xfrm>
            <a:off x="1143000" y="1905000"/>
            <a:ext cx="6858000" cy="31700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514350" indent="-514350">
              <a:buNone/>
            </a:pPr>
            <a:r>
              <a:rPr lang="en-US" sz="4000" dirty="0" smtClean="0">
                <a:latin typeface="Comic Sans MS" pitchFamily="66" charset="0"/>
              </a:rPr>
              <a:t>A </a:t>
            </a:r>
            <a:r>
              <a:rPr lang="en-US" sz="4000" b="1" dirty="0" smtClean="0">
                <a:solidFill>
                  <a:schemeClr val="accent2"/>
                </a:solidFill>
                <a:latin typeface="Comic Sans MS" pitchFamily="66" charset="0"/>
              </a:rPr>
              <a:t>Mineral </a:t>
            </a:r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is a </a:t>
            </a:r>
            <a:r>
              <a:rPr lang="en-US" sz="4000" b="1" dirty="0" smtClean="0">
                <a:solidFill>
                  <a:schemeClr val="accent6"/>
                </a:solidFill>
                <a:latin typeface="Comic Sans MS" pitchFamily="66" charset="0"/>
              </a:rPr>
              <a:t>naturally occurring </a:t>
            </a:r>
            <a:r>
              <a:rPr lang="en-US" sz="4000" b="1" dirty="0" smtClean="0">
                <a:solidFill>
                  <a:srgbClr val="990099"/>
                </a:solidFill>
                <a:latin typeface="Comic Sans MS" pitchFamily="66" charset="0"/>
              </a:rPr>
              <a:t>Inorganic Solid </a:t>
            </a:r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with a </a:t>
            </a:r>
            <a:r>
              <a:rPr lang="en-US" sz="4000" b="1" dirty="0" smtClean="0">
                <a:solidFill>
                  <a:srgbClr val="00B0F0"/>
                </a:solidFill>
                <a:latin typeface="Comic Sans MS" pitchFamily="66" charset="0"/>
              </a:rPr>
              <a:t>definite chemical composition</a:t>
            </a:r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 and a</a:t>
            </a:r>
            <a:r>
              <a:rPr lang="en-US" sz="4000" b="1" dirty="0" smtClean="0">
                <a:solidFill>
                  <a:srgbClr val="990099"/>
                </a:solidFill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rgbClr val="006600"/>
                </a:solidFill>
                <a:latin typeface="Comic Sans MS" pitchFamily="66" charset="0"/>
              </a:rPr>
              <a:t>crystalline structure</a:t>
            </a:r>
            <a:r>
              <a:rPr lang="en-US" sz="4000" b="1" dirty="0" smtClean="0">
                <a:solidFill>
                  <a:schemeClr val="tx1"/>
                </a:solidFill>
                <a:latin typeface="Comic Sans MS" pitchFamily="66" charset="0"/>
              </a:rPr>
              <a:t>. </a:t>
            </a:r>
            <a:endParaRPr lang="en-US" sz="4000" dirty="0"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/>
          <a:lstStyle/>
          <a:p>
            <a:r>
              <a:rPr lang="en-US" b="1" dirty="0" smtClean="0"/>
              <a:t>Mineral Groups</a:t>
            </a:r>
            <a:endParaRPr lang="en-US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Silicates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315200" cy="21335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Largest group of minerals.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Silicon </a:t>
            </a:r>
            <a:r>
              <a:rPr lang="en-US" dirty="0" smtClean="0">
                <a:latin typeface="Arial" pitchFamily="34" charset="0"/>
                <a:cs typeface="Times New Roman" pitchFamily="18" charset="0"/>
              </a:rPr>
              <a:t>and oxygen combine to form a structure called the </a:t>
            </a:r>
            <a:r>
              <a:rPr lang="en-US" b="1" dirty="0" smtClean="0">
                <a:latin typeface="Arial" pitchFamily="34" charset="0"/>
                <a:cs typeface="Times New Roman" pitchFamily="18" charset="0"/>
              </a:rPr>
              <a:t>silicon-oxygen tetrahedron. </a:t>
            </a:r>
            <a:endParaRPr lang="en-US" b="1" dirty="0" smtClean="0">
              <a:latin typeface="Arial" pitchFamily="34" charset="0"/>
              <a:cs typeface="Times New Roman" pitchFamily="18" charset="0"/>
            </a:endParaRP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Silicates are combinations of metal ions and the silicon-oxygen tetrahedron.</a:t>
            </a:r>
            <a:endParaRPr lang="en-US" dirty="0" smtClean="0">
              <a:latin typeface="Arial" pitchFamily="34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4038600"/>
            <a:ext cx="708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Examples</a:t>
            </a:r>
            <a:r>
              <a:rPr lang="en-US" sz="2400" dirty="0" smtClean="0">
                <a:solidFill>
                  <a:srgbClr val="FF0000"/>
                </a:solidFill>
              </a:rPr>
              <a:t>: 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Feldspars</a:t>
            </a:r>
            <a:r>
              <a:rPr lang="en-US" sz="2400" dirty="0" smtClean="0"/>
              <a:t>, Micas, Amphiboles, Pyroxenes, Olivine, Garnets, Kaolin</a:t>
            </a:r>
            <a:endParaRPr lang="en-US"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3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5562600" y="990600"/>
            <a:ext cx="3276600" cy="4343400"/>
            <a:chOff x="5562600" y="990600"/>
            <a:chExt cx="3276600" cy="4343400"/>
          </a:xfrm>
        </p:grpSpPr>
        <p:pic>
          <p:nvPicPr>
            <p:cNvPr id="5" name="Picture 1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62600" y="990600"/>
              <a:ext cx="3200400" cy="434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7239000" y="14478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Oxygen atom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019800" y="28956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Silicon atom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Carbonates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543800" cy="2057400"/>
          </a:xfrm>
        </p:spPr>
        <p:txBody>
          <a:bodyPr>
            <a:normAutofit/>
          </a:bodyPr>
          <a:lstStyle/>
          <a:p>
            <a:r>
              <a:rPr lang="en-US" dirty="0" smtClean="0"/>
              <a:t>Made </a:t>
            </a:r>
            <a:r>
              <a:rPr lang="en-US" dirty="0" smtClean="0"/>
              <a:t>up of  </a:t>
            </a:r>
            <a:r>
              <a:rPr lang="en-US" dirty="0" smtClean="0"/>
              <a:t>ions (usually metallic elements) </a:t>
            </a:r>
            <a:r>
              <a:rPr lang="en-US" dirty="0" smtClean="0"/>
              <a:t>joined with the carbonate ion (CO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30000" dirty="0" smtClean="0"/>
              <a:t>2−</a:t>
            </a:r>
            <a:r>
              <a:rPr lang="en-US" dirty="0" smtClean="0"/>
              <a:t> .</a:t>
            </a:r>
            <a:endParaRPr lang="en-US" dirty="0" smtClean="0">
              <a:latin typeface="Arial" pitchFamily="34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4267200"/>
            <a:ext cx="670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Examples:</a:t>
            </a:r>
          </a:p>
          <a:p>
            <a:r>
              <a:rPr lang="en-US" sz="2400" dirty="0" smtClean="0"/>
              <a:t>Calcite, Dolomite, Malachite, Azurite, </a:t>
            </a:r>
            <a:r>
              <a:rPr lang="en-US" sz="2400" dirty="0" err="1" smtClean="0"/>
              <a:t>Onix</a:t>
            </a:r>
            <a:r>
              <a:rPr lang="en-US" sz="2400" dirty="0" smtClean="0"/>
              <a:t>, Alabaster, and Chalk are all examples</a:t>
            </a:r>
            <a:endParaRPr lang="en-US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Oxides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543800" cy="2514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Minerals that contain oxygen and one or more other elements, which are usually </a:t>
            </a:r>
            <a:r>
              <a:rPr lang="en-US" dirty="0" smtClean="0">
                <a:latin typeface="Arial" pitchFamily="34" charset="0"/>
                <a:cs typeface="Times New Roman" pitchFamily="18" charset="0"/>
              </a:rPr>
              <a:t>metals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Form many of the ores from which valuable metals are extracted.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Carry the best record of changes of the earth’s magnetic field.</a:t>
            </a:r>
            <a:endParaRPr lang="en-US" dirty="0" smtClean="0">
              <a:latin typeface="Arial" pitchFamily="34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44958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Examples:</a:t>
            </a:r>
          </a:p>
          <a:p>
            <a:r>
              <a:rPr lang="en-US" sz="2400" dirty="0" smtClean="0"/>
              <a:t>Hematite, magnetite, </a:t>
            </a:r>
            <a:r>
              <a:rPr lang="en-US" sz="2400" dirty="0" err="1" smtClean="0"/>
              <a:t>chromite</a:t>
            </a:r>
            <a:r>
              <a:rPr lang="en-US" sz="2400" dirty="0" smtClean="0"/>
              <a:t>, </a:t>
            </a:r>
            <a:r>
              <a:rPr lang="en-US" sz="2400" dirty="0" err="1" smtClean="0"/>
              <a:t>spinel</a:t>
            </a:r>
            <a:r>
              <a:rPr lang="en-US" sz="2400" dirty="0" smtClean="0"/>
              <a:t>, </a:t>
            </a:r>
            <a:r>
              <a:rPr lang="en-US" sz="2400" dirty="0" err="1" smtClean="0"/>
              <a:t>ilmenite</a:t>
            </a:r>
            <a:r>
              <a:rPr lang="en-US" sz="2400" dirty="0" smtClean="0"/>
              <a:t>, </a:t>
            </a:r>
            <a:r>
              <a:rPr lang="en-US" sz="2400" dirty="0" err="1" smtClean="0"/>
              <a:t>rutile</a:t>
            </a:r>
            <a:r>
              <a:rPr lang="en-US" sz="2400" dirty="0" smtClean="0"/>
              <a:t> </a:t>
            </a:r>
            <a:r>
              <a:rPr lang="en-US" sz="2400" dirty="0" smtClean="0"/>
              <a:t>and ice.</a:t>
            </a:r>
            <a:endParaRPr lang="en-U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Sulfates and Sulfides</a:t>
            </a:r>
            <a:endParaRPr lang="en-US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28600" y="1397000"/>
          <a:ext cx="8686800" cy="46024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Sulfates</a:t>
                      </a:r>
                      <a:endParaRPr lang="en-US" sz="2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Sulfides</a:t>
                      </a:r>
                      <a:endParaRPr lang="en-US" sz="2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contain the sulfate anion, SO</a:t>
                      </a:r>
                      <a:r>
                        <a:rPr lang="en-US" sz="2000" baseline="-25000" dirty="0" smtClean="0"/>
                        <a:t>4</a:t>
                      </a:r>
                      <a:r>
                        <a:rPr lang="en-US" sz="2000" baseline="30000" dirty="0" smtClean="0"/>
                        <a:t>2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commonly form in </a:t>
                      </a:r>
                      <a:r>
                        <a:rPr lang="en-US" sz="2000" dirty="0" err="1" smtClean="0"/>
                        <a:t>evaporitic</a:t>
                      </a:r>
                      <a:r>
                        <a:rPr lang="en-US" sz="2000" dirty="0" smtClean="0"/>
                        <a:t> settings</a:t>
                      </a:r>
                      <a:r>
                        <a:rPr lang="en-US" sz="2000" baseline="0" dirty="0" smtClean="0"/>
                        <a:t>, in hydrothermal vents and during oxidation of sulfide minerals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Important as metal ores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Examples:</a:t>
                      </a:r>
                    </a:p>
                    <a:p>
                      <a:r>
                        <a:rPr lang="en-US" sz="2000" u="none" dirty="0" smtClean="0">
                          <a:solidFill>
                            <a:schemeClr val="tx1"/>
                          </a:solidFill>
                        </a:rPr>
                        <a:t>anhydrite(calcium sulfate), </a:t>
                      </a:r>
                      <a:r>
                        <a:rPr lang="en-US" sz="2000" u="none" dirty="0" err="1" smtClean="0">
                          <a:solidFill>
                            <a:schemeClr val="tx1"/>
                          </a:solidFill>
                        </a:rPr>
                        <a:t>celestine</a:t>
                      </a:r>
                      <a:r>
                        <a:rPr lang="en-US" sz="2000" u="none" dirty="0" smtClean="0">
                          <a:solidFill>
                            <a:schemeClr val="tx1"/>
                          </a:solidFill>
                        </a:rPr>
                        <a:t> (strontium sulfate), barite (barium sulfate), gypsum (hydrated calcium sulfate), chromate, </a:t>
                      </a:r>
                      <a:r>
                        <a:rPr lang="en-US" sz="2000" u="none" dirty="0" err="1" smtClean="0">
                          <a:solidFill>
                            <a:schemeClr val="tx1"/>
                          </a:solidFill>
                        </a:rPr>
                        <a:t>molybdate</a:t>
                      </a:r>
                      <a:r>
                        <a:rPr lang="en-US" sz="2000" u="none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000" u="none" dirty="0" err="1" smtClean="0">
                          <a:solidFill>
                            <a:schemeClr val="tx1"/>
                          </a:solidFill>
                        </a:rPr>
                        <a:t>selenate</a:t>
                      </a:r>
                      <a:r>
                        <a:rPr lang="en-US" sz="2000" u="none" dirty="0" smtClean="0">
                          <a:solidFill>
                            <a:schemeClr val="tx1"/>
                          </a:solidFill>
                        </a:rPr>
                        <a:t>, sulfite, </a:t>
                      </a:r>
                      <a:r>
                        <a:rPr lang="en-US" sz="2000" u="none" dirty="0" err="1" smtClean="0">
                          <a:solidFill>
                            <a:schemeClr val="tx1"/>
                          </a:solidFill>
                        </a:rPr>
                        <a:t>tellurate</a:t>
                      </a:r>
                      <a:r>
                        <a:rPr lang="en-US" sz="2000" u="none" dirty="0" smtClean="0">
                          <a:solidFill>
                            <a:schemeClr val="tx1"/>
                          </a:solidFill>
                        </a:rPr>
                        <a:t>, and </a:t>
                      </a:r>
                      <a:r>
                        <a:rPr lang="en-US" sz="2000" u="none" dirty="0" err="1" smtClean="0">
                          <a:solidFill>
                            <a:schemeClr val="tx1"/>
                          </a:solidFill>
                        </a:rPr>
                        <a:t>tungstate</a:t>
                      </a:r>
                      <a:r>
                        <a:rPr lang="en-US" sz="2000" u="none" dirty="0" smtClean="0">
                          <a:solidFill>
                            <a:schemeClr val="tx1"/>
                          </a:solidFill>
                        </a:rPr>
                        <a:t> minerals.</a:t>
                      </a:r>
                      <a:endParaRPr lang="en-US" sz="20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Examples:</a:t>
                      </a:r>
                    </a:p>
                    <a:p>
                      <a:r>
                        <a:rPr lang="en-US" sz="2000" dirty="0" smtClean="0"/>
                        <a:t>pyrite (iron sulfide – commonly known as </a:t>
                      </a:r>
                      <a:r>
                        <a:rPr lang="en-US" sz="2000" i="1" dirty="0" smtClean="0"/>
                        <a:t>fools' gold</a:t>
                      </a:r>
                      <a:r>
                        <a:rPr lang="en-US" sz="2000" dirty="0" smtClean="0"/>
                        <a:t>), chalcopyrite (copper iron sulfide),</a:t>
                      </a:r>
                      <a:r>
                        <a:rPr lang="en-US" sz="2000" dirty="0" err="1" smtClean="0"/>
                        <a:t>pentlandite</a:t>
                      </a:r>
                      <a:r>
                        <a:rPr lang="en-US" sz="2000" dirty="0" smtClean="0"/>
                        <a:t>(nickel iron sulfide), galena (lead sulfide), the </a:t>
                      </a:r>
                      <a:r>
                        <a:rPr lang="en-US" sz="2000" dirty="0" err="1" smtClean="0"/>
                        <a:t>selenides</a:t>
                      </a:r>
                      <a:r>
                        <a:rPr lang="en-US" sz="2000" dirty="0" smtClean="0"/>
                        <a:t>, the  </a:t>
                      </a:r>
                      <a:r>
                        <a:rPr lang="en-US" sz="2000" dirty="0" err="1" smtClean="0"/>
                        <a:t>tellurides</a:t>
                      </a:r>
                      <a:r>
                        <a:rPr lang="en-US" sz="2000" dirty="0" smtClean="0"/>
                        <a:t>, the </a:t>
                      </a:r>
                      <a:r>
                        <a:rPr lang="en-US" sz="2000" dirty="0" err="1" smtClean="0"/>
                        <a:t>arsenides</a:t>
                      </a:r>
                      <a:r>
                        <a:rPr lang="en-US" sz="2000" dirty="0" smtClean="0"/>
                        <a:t>, the </a:t>
                      </a:r>
                      <a:r>
                        <a:rPr lang="en-US" sz="2000" dirty="0" err="1" smtClean="0"/>
                        <a:t>antimonides</a:t>
                      </a:r>
                      <a:r>
                        <a:rPr lang="en-US" sz="2000" dirty="0" smtClean="0"/>
                        <a:t>, the </a:t>
                      </a:r>
                      <a:r>
                        <a:rPr lang="en-US" sz="2000" dirty="0" err="1" smtClean="0"/>
                        <a:t>bismuthinides</a:t>
                      </a:r>
                      <a:r>
                        <a:rPr lang="en-US" sz="2000" dirty="0" smtClean="0"/>
                        <a:t>, and the </a:t>
                      </a:r>
                      <a:r>
                        <a:rPr lang="en-US" sz="2000" dirty="0" err="1" smtClean="0"/>
                        <a:t>sulfosalts</a:t>
                      </a:r>
                      <a:r>
                        <a:rPr lang="en-US" sz="2000" dirty="0" smtClean="0"/>
                        <a:t> (sulfur and a second anion such as arsenic).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3600"/>
            <a:ext cx="7315200" cy="1676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Minerals that form the natural salts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Usually form in </a:t>
            </a:r>
            <a:r>
              <a:rPr lang="en-US" dirty="0" err="1" smtClean="0">
                <a:latin typeface="Arial" pitchFamily="34" charset="0"/>
                <a:cs typeface="Times New Roman" pitchFamily="18" charset="0"/>
              </a:rPr>
              <a:t>evaporitic</a:t>
            </a:r>
            <a:r>
              <a:rPr lang="en-US" dirty="0" smtClean="0">
                <a:latin typeface="Arial" pitchFamily="34" charset="0"/>
                <a:cs typeface="Times New Roman" pitchFamily="18" charset="0"/>
              </a:rPr>
              <a:t> settings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Minerals </a:t>
            </a:r>
            <a:r>
              <a:rPr lang="en-US" dirty="0" smtClean="0">
                <a:latin typeface="Arial" pitchFamily="34" charset="0"/>
                <a:cs typeface="Times New Roman" pitchFamily="18" charset="0"/>
              </a:rPr>
              <a:t>that contain a halogen ion plus one or more other elements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41910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Examples:</a:t>
            </a:r>
          </a:p>
          <a:p>
            <a:r>
              <a:rPr lang="en-US" sz="2400" dirty="0" smtClean="0">
                <a:hlinkClick r:id="rId3" tooltip="Fluoride"/>
              </a:rPr>
              <a:t>fluoride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4" tooltip="Chloride"/>
              </a:rPr>
              <a:t>chloride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5" tooltip="Bromide"/>
              </a:rPr>
              <a:t>bromide</a:t>
            </a:r>
            <a:r>
              <a:rPr lang="en-US" sz="2400" dirty="0" smtClean="0"/>
              <a:t> and </a:t>
            </a:r>
            <a:r>
              <a:rPr lang="en-US" sz="2400" dirty="0" smtClean="0">
                <a:hlinkClick r:id="rId6" tooltip="Iodide"/>
              </a:rPr>
              <a:t>iodide</a:t>
            </a:r>
            <a:r>
              <a:rPr lang="en-US" sz="2400" dirty="0" smtClean="0"/>
              <a:t> minerals.</a:t>
            </a:r>
            <a:endParaRPr lang="en-US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Minerals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28800"/>
            <a:ext cx="7772400" cy="23622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Also known as native elements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Minerals </a:t>
            </a:r>
            <a:r>
              <a:rPr lang="en-US" dirty="0" smtClean="0">
                <a:latin typeface="Arial" pitchFamily="34" charset="0"/>
                <a:cs typeface="Times New Roman" pitchFamily="18" charset="0"/>
              </a:rPr>
              <a:t>that exist in relatively pure </a:t>
            </a:r>
            <a:r>
              <a:rPr lang="en-US" dirty="0" smtClean="0">
                <a:latin typeface="Arial" pitchFamily="34" charset="0"/>
                <a:cs typeface="Times New Roman" pitchFamily="18" charset="0"/>
              </a:rPr>
              <a:t>form</a:t>
            </a:r>
          </a:p>
          <a:p>
            <a:r>
              <a:rPr lang="en-US" dirty="0" smtClean="0">
                <a:latin typeface="Arial" pitchFamily="34" charset="0"/>
                <a:cs typeface="Times New Roman" pitchFamily="18" charset="0"/>
              </a:rPr>
              <a:t>Include native metals, </a:t>
            </a:r>
            <a:r>
              <a:rPr lang="en-US" dirty="0" err="1" smtClean="0">
                <a:latin typeface="Arial" pitchFamily="34" charset="0"/>
                <a:cs typeface="Times New Roman" pitchFamily="18" charset="0"/>
              </a:rPr>
              <a:t>intermetallic</a:t>
            </a:r>
            <a:r>
              <a:rPr lang="en-US" dirty="0" smtClean="0">
                <a:latin typeface="Arial" pitchFamily="34" charset="0"/>
                <a:cs typeface="Times New Roman" pitchFamily="18" charset="0"/>
              </a:rPr>
              <a:t> elements and alloys</a:t>
            </a:r>
          </a:p>
          <a:p>
            <a:endParaRPr lang="en-US" dirty="0" smtClean="0">
              <a:latin typeface="Arial" pitchFamily="34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267200"/>
            <a:ext cx="807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Examples: </a:t>
            </a:r>
          </a:p>
          <a:p>
            <a:r>
              <a:rPr lang="en-US" sz="2400" dirty="0" smtClean="0"/>
              <a:t>Gold, silver, copper, antimony, bismuth, graphite, sulfur, </a:t>
            </a:r>
            <a:r>
              <a:rPr lang="en-US" sz="2400" dirty="0" err="1" smtClean="0"/>
              <a:t>phosphides</a:t>
            </a:r>
            <a:r>
              <a:rPr lang="en-US" sz="2400" dirty="0" smtClean="0"/>
              <a:t>, </a:t>
            </a:r>
            <a:r>
              <a:rPr lang="en-US" sz="2400" dirty="0" err="1" smtClean="0"/>
              <a:t>silicides</a:t>
            </a:r>
            <a:r>
              <a:rPr lang="en-US" sz="2400" dirty="0" smtClean="0"/>
              <a:t>, nitrides, and carbides.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about 4000 different minerals in our planet. Thirty of which are common and are called rock-forming minerals.</a:t>
            </a:r>
          </a:p>
          <a:p>
            <a:r>
              <a:rPr lang="en-US" dirty="0" smtClean="0"/>
              <a:t>More than 90% of all of the minerals in the Earth’s </a:t>
            </a:r>
            <a:r>
              <a:rPr lang="en-US" dirty="0" smtClean="0"/>
              <a:t>Crust are </a:t>
            </a:r>
            <a:r>
              <a:rPr lang="en-US" dirty="0" smtClean="0"/>
              <a:t>made up of compounds  containing Silicon and Oxygen, the two most abundant elements on Earth</a:t>
            </a:r>
            <a:r>
              <a:rPr lang="en-US" dirty="0" smtClean="0"/>
              <a:t>.</a:t>
            </a:r>
          </a:p>
          <a:p>
            <a:r>
              <a:rPr lang="en-US" dirty="0" smtClean="0"/>
              <a:t>High silica content rocks are light colored while lower (by about 25%) silica content rocks have darker colors.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Trivia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828800"/>
          </a:xfrm>
        </p:spPr>
        <p:txBody>
          <a:bodyPr/>
          <a:lstStyle/>
          <a:p>
            <a:r>
              <a:rPr lang="en-US" dirty="0" smtClean="0"/>
              <a:t>Different types of minerals crystallize at different temperatures (as shown in the Bowen’s Reaction Series).</a:t>
            </a:r>
            <a:endParaRPr lang="en-US" dirty="0"/>
          </a:p>
        </p:txBody>
      </p:sp>
      <p:pic>
        <p:nvPicPr>
          <p:cNvPr id="4" name="Picture 2" descr="C:\David's Documents\Minerals\Bowens Reaction series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3048000"/>
            <a:ext cx="7620000" cy="340995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How do minerals form?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828800"/>
            <a:ext cx="6705600" cy="2971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latin typeface="Arial" pitchFamily="34" charset="0"/>
                <a:cs typeface="Times New Roman" pitchFamily="18" charset="0"/>
              </a:rPr>
              <a:t>Crystallization from magma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latin typeface="Arial" pitchFamily="34" charset="0"/>
                <a:cs typeface="Times New Roman" pitchFamily="18" charset="0"/>
              </a:rPr>
              <a:t>Precipitation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latin typeface="Arial" pitchFamily="34" charset="0"/>
                <a:cs typeface="Times New Roman" pitchFamily="18" charset="0"/>
              </a:rPr>
              <a:t>Pressure and Temperature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latin typeface="Arial" pitchFamily="34" charset="0"/>
                <a:cs typeface="Times New Roman" pitchFamily="18" charset="0"/>
              </a:rPr>
              <a:t>Hydrothermal solutions</a:t>
            </a:r>
            <a:endParaRPr lang="en-US" sz="3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 smtClean="0"/>
              <a:t>Tarbuck</a:t>
            </a:r>
            <a:r>
              <a:rPr lang="en-US" dirty="0" smtClean="0"/>
              <a:t> Ph Express Links on </a:t>
            </a:r>
            <a:r>
              <a:rPr lang="en-US" dirty="0" smtClean="0"/>
              <a:t>Minerals</a:t>
            </a:r>
          </a:p>
          <a:p>
            <a:pPr>
              <a:buNone/>
            </a:pPr>
            <a:r>
              <a:rPr lang="en-US" u="sng" dirty="0" smtClean="0">
                <a:hlinkClick r:id="rId3"/>
              </a:rPr>
              <a:t>http</a:t>
            </a:r>
            <a:r>
              <a:rPr lang="en-US" u="sng" dirty="0" smtClean="0">
                <a:hlinkClick r:id="rId3"/>
              </a:rPr>
              <a:t>://wps.prenhall.com/esm_tarbuck_escience_11/32/8318/2129653.cw/index.html</a:t>
            </a:r>
            <a:endParaRPr lang="en-US" dirty="0" smtClean="0"/>
          </a:p>
          <a:p>
            <a:r>
              <a:rPr lang="en-US" dirty="0" smtClean="0"/>
              <a:t>Gems and Minerals Photo </a:t>
            </a:r>
            <a:r>
              <a:rPr lang="en-US" dirty="0" smtClean="0"/>
              <a:t>Gallery                                                                                          </a:t>
            </a:r>
          </a:p>
          <a:p>
            <a:pPr>
              <a:buNone/>
            </a:pPr>
            <a:r>
              <a:rPr lang="en-US" u="sng" dirty="0" smtClean="0">
                <a:hlinkClick r:id="rId4"/>
              </a:rPr>
              <a:t>http</a:t>
            </a:r>
            <a:r>
              <a:rPr lang="en-US" u="sng" dirty="0" smtClean="0">
                <a:hlinkClick r:id="rId4"/>
              </a:rPr>
              <a:t>://nature.berkeley.edu/classes/eps2//wisc/image.html</a:t>
            </a:r>
            <a:endParaRPr lang="en-US" dirty="0" smtClean="0"/>
          </a:p>
          <a:p>
            <a:r>
              <a:rPr lang="en-US" dirty="0" smtClean="0"/>
              <a:t>Glossary of Terms (Gems)</a:t>
            </a:r>
          </a:p>
          <a:p>
            <a:pPr lvl="0">
              <a:buNone/>
            </a:pPr>
            <a:r>
              <a:rPr lang="en-US" u="sng" dirty="0" smtClean="0">
                <a:hlinkClick r:id="rId5"/>
              </a:rPr>
              <a:t>http://nature.berkeley.edu/classes/eps2//wisc/glossary.html</a:t>
            </a:r>
            <a:endParaRPr lang="en-US" dirty="0" smtClean="0"/>
          </a:p>
          <a:p>
            <a:r>
              <a:rPr lang="en-US" dirty="0" smtClean="0"/>
              <a:t>Minerals Database</a:t>
            </a:r>
          </a:p>
          <a:p>
            <a:pPr lvl="0">
              <a:buNone/>
            </a:pPr>
            <a:r>
              <a:rPr lang="en-US" u="sng" dirty="0" smtClean="0">
                <a:hlinkClick r:id="rId6"/>
              </a:rPr>
              <a:t>http://nature.berkeley.edu/classes/eps2//wisc/glossary2.html</a:t>
            </a:r>
            <a:endParaRPr lang="en-US" dirty="0" smtClean="0"/>
          </a:p>
          <a:p>
            <a:r>
              <a:rPr lang="en-US" dirty="0" smtClean="0"/>
              <a:t>Helpful Tables (on Minerals)</a:t>
            </a:r>
          </a:p>
          <a:p>
            <a:pPr lvl="0">
              <a:buNone/>
            </a:pPr>
            <a:r>
              <a:rPr lang="en-US" u="sng" dirty="0" smtClean="0">
                <a:hlinkClick r:id="rId7"/>
              </a:rPr>
              <a:t>http://nature.berkeley.edu/classes/eps2//wisc/tables.html</a:t>
            </a:r>
            <a:endParaRPr lang="en-US" dirty="0" smtClean="0"/>
          </a:p>
          <a:p>
            <a:r>
              <a:rPr lang="en-US" dirty="0" smtClean="0"/>
              <a:t>List of Crystal Structure Movies</a:t>
            </a:r>
          </a:p>
          <a:p>
            <a:pPr lvl="0">
              <a:buNone/>
            </a:pPr>
            <a:r>
              <a:rPr lang="en-US" u="sng" dirty="0" smtClean="0">
                <a:hlinkClick r:id="rId8"/>
              </a:rPr>
              <a:t>http://nature.berkeley.edu/classes/eps2//wisc/geo360/mov.html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en-US" b="1" dirty="0" smtClean="0"/>
              <a:t>Properties of Minerals</a:t>
            </a:r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096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 vert="vert270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Crystalline Structure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371600" cy="3505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1800" b="1" dirty="0" smtClean="0"/>
              <a:t>The 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/>
              <a:t>orderly </a:t>
            </a:r>
          </a:p>
          <a:p>
            <a:pPr>
              <a:buNone/>
            </a:pPr>
            <a:r>
              <a:rPr lang="en-US" sz="1800" b="1" dirty="0" smtClean="0"/>
              <a:t>arrangement </a:t>
            </a:r>
          </a:p>
          <a:p>
            <a:pPr>
              <a:buNone/>
            </a:pPr>
            <a:r>
              <a:rPr lang="en-US" sz="1800" b="1" dirty="0" smtClean="0"/>
              <a:t>of </a:t>
            </a:r>
            <a:r>
              <a:rPr lang="en-US" sz="1800" b="1" dirty="0" smtClean="0"/>
              <a:t>ions, 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/>
              <a:t>molecules</a:t>
            </a:r>
            <a:r>
              <a:rPr lang="en-US" sz="1800" b="1" dirty="0" smtClean="0"/>
              <a:t>, 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/>
              <a:t>or </a:t>
            </a:r>
          </a:p>
          <a:p>
            <a:pPr>
              <a:buNone/>
            </a:pPr>
            <a:r>
              <a:rPr lang="en-US" sz="1800" b="1" dirty="0" smtClean="0"/>
              <a:t>atoms</a:t>
            </a:r>
            <a:r>
              <a:rPr lang="en-US" sz="1800" b="1" dirty="0" smtClean="0"/>
              <a:t>, in 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/>
              <a:t>any </a:t>
            </a:r>
            <a:r>
              <a:rPr lang="en-US" sz="1800" b="1" dirty="0" smtClean="0"/>
              <a:t>mineral 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/>
              <a:t>determines </a:t>
            </a:r>
          </a:p>
          <a:p>
            <a:pPr>
              <a:buNone/>
            </a:pPr>
            <a:r>
              <a:rPr lang="en-US" sz="1800" b="1" dirty="0" smtClean="0"/>
              <a:t>the </a:t>
            </a:r>
            <a:r>
              <a:rPr lang="en-US" sz="1800" b="1" dirty="0" smtClean="0"/>
              <a:t>shape of 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/>
              <a:t>its </a:t>
            </a:r>
            <a:r>
              <a:rPr lang="en-US" sz="1800" b="1" dirty="0" smtClean="0"/>
              <a:t>crystals</a:t>
            </a:r>
            <a:r>
              <a:rPr lang="en-US" sz="2000" b="1" dirty="0" smtClean="0"/>
              <a:t>.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419600" y="17526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981200" y="228600"/>
          <a:ext cx="6934200" cy="642675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934948"/>
                <a:gridCol w="5999252"/>
              </a:tblGrid>
              <a:tr h="394577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Six Basic  Crystal Shapes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99261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Cubic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  <a:tr h="2149562">
                <a:tc>
                  <a:txBody>
                    <a:bodyPr/>
                    <a:lstStyle/>
                    <a:p>
                      <a:pPr algn="ctr"/>
                      <a:endParaRPr lang="en-US" sz="1800" spc="0" dirty="0" smtClean="0">
                        <a:latin typeface="Arial Narrow Special G1" pitchFamily="34" charset="2"/>
                      </a:endParaRPr>
                    </a:p>
                    <a:p>
                      <a:pPr algn="ctr"/>
                      <a:r>
                        <a:rPr lang="en-US" sz="1800" spc="0" dirty="0" smtClean="0">
                          <a:latin typeface="Arial Narrow Special G1" pitchFamily="34" charset="2"/>
                        </a:rPr>
                        <a:t>Orthorhombic</a:t>
                      </a:r>
                      <a:endParaRPr lang="en-US" sz="1800" spc="0" dirty="0">
                        <a:latin typeface="Arial Narrow Special G1" pitchFamily="34" charset="2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</a:txBody>
                  <a:tcPr/>
                </a:tc>
              </a:tr>
              <a:tr h="2083355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Tetragonal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3200400" y="762000"/>
            <a:ext cx="5638800" cy="1524000"/>
            <a:chOff x="3276600" y="457200"/>
            <a:chExt cx="5638800" cy="990600"/>
          </a:xfrm>
        </p:grpSpPr>
        <p:pic>
          <p:nvPicPr>
            <p:cNvPr id="9" name="Picture 2" descr="H:\Chapter Materials\Chapter 5 Matter and Minerals\cubic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76600" y="533400"/>
              <a:ext cx="13716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" descr="H:\Chapter Materials\Chapter 5 Matter and Minerals\cry1b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24400" y="457200"/>
              <a:ext cx="4191000" cy="990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oup 12"/>
          <p:cNvGrpSpPr/>
          <p:nvPr/>
        </p:nvGrpSpPr>
        <p:grpSpPr>
          <a:xfrm>
            <a:off x="2971800" y="2590800"/>
            <a:ext cx="5867400" cy="1600200"/>
            <a:chOff x="3048000" y="1676400"/>
            <a:chExt cx="6096000" cy="1600200"/>
          </a:xfrm>
        </p:grpSpPr>
        <p:pic>
          <p:nvPicPr>
            <p:cNvPr id="11" name="Picture 2" descr="H:\Chapter Materials\Chapter 5 Matter and Minerals\orthorhombic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48000" y="1676400"/>
              <a:ext cx="10668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 descr="H:\Chapter Materials\Chapter 5 Matter and Minerals\orthorhombic2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91000" y="1828800"/>
              <a:ext cx="4953000" cy="137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" name="Group 16"/>
          <p:cNvGrpSpPr/>
          <p:nvPr/>
        </p:nvGrpSpPr>
        <p:grpSpPr>
          <a:xfrm>
            <a:off x="3124200" y="4648200"/>
            <a:ext cx="5867400" cy="1801812"/>
            <a:chOff x="3124200" y="4648200"/>
            <a:chExt cx="5867400" cy="1801812"/>
          </a:xfrm>
        </p:grpSpPr>
        <p:pic>
          <p:nvPicPr>
            <p:cNvPr id="15" name="Picture 2" descr="H:\Chapter Materials\Chapter 5 Matter and Minerals\tetragonal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124200" y="4648200"/>
              <a:ext cx="1371600" cy="1706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3" descr="H:\Chapter Materials\Chapter 5 Matter and Minerals\tetragonal2.gi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72000" y="4648200"/>
              <a:ext cx="4419600" cy="1801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0960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 vert="vert270"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Crystalline Structure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371600" cy="3505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1800" b="1" dirty="0" smtClean="0"/>
              <a:t>The 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/>
              <a:t>orderly </a:t>
            </a:r>
          </a:p>
          <a:p>
            <a:pPr>
              <a:buNone/>
            </a:pPr>
            <a:r>
              <a:rPr lang="en-US" sz="1800" b="1" dirty="0" smtClean="0"/>
              <a:t>arrangement </a:t>
            </a:r>
          </a:p>
          <a:p>
            <a:pPr>
              <a:buNone/>
            </a:pPr>
            <a:r>
              <a:rPr lang="en-US" sz="1800" b="1" dirty="0" smtClean="0"/>
              <a:t>of </a:t>
            </a:r>
            <a:r>
              <a:rPr lang="en-US" sz="1800" b="1" dirty="0" smtClean="0"/>
              <a:t>ions, 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/>
              <a:t>molecules</a:t>
            </a:r>
            <a:r>
              <a:rPr lang="en-US" sz="1800" b="1" dirty="0" smtClean="0"/>
              <a:t>, 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/>
              <a:t>or </a:t>
            </a:r>
          </a:p>
          <a:p>
            <a:pPr>
              <a:buNone/>
            </a:pPr>
            <a:r>
              <a:rPr lang="en-US" sz="1800" b="1" dirty="0" smtClean="0"/>
              <a:t>atoms</a:t>
            </a:r>
            <a:r>
              <a:rPr lang="en-US" sz="1800" b="1" dirty="0" smtClean="0"/>
              <a:t>, in 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/>
              <a:t>any </a:t>
            </a:r>
            <a:r>
              <a:rPr lang="en-US" sz="1800" b="1" dirty="0" smtClean="0"/>
              <a:t>mineral 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/>
              <a:t>determines </a:t>
            </a:r>
          </a:p>
          <a:p>
            <a:pPr>
              <a:buNone/>
            </a:pPr>
            <a:r>
              <a:rPr lang="en-US" sz="1800" b="1" dirty="0" smtClean="0"/>
              <a:t>the </a:t>
            </a:r>
            <a:r>
              <a:rPr lang="en-US" sz="1800" b="1" dirty="0" smtClean="0"/>
              <a:t>shape of 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/>
              <a:t>its </a:t>
            </a:r>
            <a:r>
              <a:rPr lang="en-US" sz="1800" b="1" dirty="0" smtClean="0"/>
              <a:t>crystals</a:t>
            </a:r>
            <a:r>
              <a:rPr lang="en-US" sz="2000" b="1" dirty="0" smtClean="0"/>
              <a:t>.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419600" y="17526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981200" y="228600"/>
          <a:ext cx="6934200" cy="642675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934948"/>
                <a:gridCol w="5999252"/>
              </a:tblGrid>
              <a:tr h="394577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Six Basic  Crystal Shapes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99261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Triclinic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  <a:tr h="2149562">
                <a:tc>
                  <a:txBody>
                    <a:bodyPr/>
                    <a:lstStyle/>
                    <a:p>
                      <a:pPr algn="ctr"/>
                      <a:endParaRPr lang="en-US" sz="1800" spc="0" dirty="0" smtClean="0">
                        <a:latin typeface="Arial Narrow Special G1" pitchFamily="34" charset="2"/>
                      </a:endParaRPr>
                    </a:p>
                    <a:p>
                      <a:pPr algn="ctr"/>
                      <a:r>
                        <a:rPr lang="en-US" sz="1800" spc="0" dirty="0" smtClean="0">
                          <a:latin typeface="Arial Narrow Special G1" pitchFamily="34" charset="2"/>
                        </a:rPr>
                        <a:t>Hexagonal</a:t>
                      </a:r>
                      <a:endParaRPr lang="en-US" sz="1800" spc="0" dirty="0">
                        <a:latin typeface="Arial Narrow Special G1" pitchFamily="34" charset="2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  <a:p>
                      <a:endParaRPr lang="en-US" sz="1800" spc="-150" dirty="0" smtClean="0"/>
                    </a:p>
                  </a:txBody>
                  <a:tcPr/>
                </a:tc>
              </a:tr>
              <a:tr h="2083355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Monoclinic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3048000" y="685800"/>
            <a:ext cx="5791200" cy="5813425"/>
            <a:chOff x="3048000" y="685800"/>
            <a:chExt cx="5791200" cy="5813425"/>
          </a:xfrm>
        </p:grpSpPr>
        <p:grpSp>
          <p:nvGrpSpPr>
            <p:cNvPr id="19" name="Group 18"/>
            <p:cNvGrpSpPr/>
            <p:nvPr/>
          </p:nvGrpSpPr>
          <p:grpSpPr>
            <a:xfrm>
              <a:off x="3048000" y="685800"/>
              <a:ext cx="5714999" cy="1600200"/>
              <a:chOff x="3048000" y="685800"/>
              <a:chExt cx="5714999" cy="1600200"/>
            </a:xfrm>
          </p:grpSpPr>
          <p:pic>
            <p:nvPicPr>
              <p:cNvPr id="17" name="Picture 2" descr="H:\Chapter Materials\Chapter 5 Matter and Minerals\triclinic.gif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048000" y="685800"/>
                <a:ext cx="1371600" cy="1600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3" descr="H:\Chapter Materials\Chapter 5 Matter and Minerals\triclinic2.gi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419600" y="685800"/>
                <a:ext cx="4343399" cy="1600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2" name="Group 21"/>
            <p:cNvGrpSpPr/>
            <p:nvPr/>
          </p:nvGrpSpPr>
          <p:grpSpPr>
            <a:xfrm>
              <a:off x="3276600" y="2514600"/>
              <a:ext cx="5486400" cy="2057400"/>
              <a:chOff x="3276600" y="2514600"/>
              <a:chExt cx="5486400" cy="2057400"/>
            </a:xfrm>
          </p:grpSpPr>
          <p:pic>
            <p:nvPicPr>
              <p:cNvPr id="20" name="Picture 2" descr="H:\Chapter Materials\Chapter 5 Matter and Minerals\hexagonal.gif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276600" y="2514600"/>
                <a:ext cx="1447800" cy="2057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3" descr="H:\Chapter Materials\Chapter 5 Matter and Minerals\hexagonal2.gif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953000" y="2590800"/>
                <a:ext cx="3810000" cy="18287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5" name="Group 24"/>
            <p:cNvGrpSpPr/>
            <p:nvPr/>
          </p:nvGrpSpPr>
          <p:grpSpPr>
            <a:xfrm>
              <a:off x="3124200" y="4648200"/>
              <a:ext cx="5715000" cy="1851025"/>
              <a:chOff x="3124200" y="4648200"/>
              <a:chExt cx="5715000" cy="1851025"/>
            </a:xfrm>
          </p:grpSpPr>
          <p:pic>
            <p:nvPicPr>
              <p:cNvPr id="23" name="Picture 2" descr="H:\Chapter Materials\Chapter 5 Matter and Minerals\monoclinic.gif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124200" y="4648200"/>
                <a:ext cx="1752600" cy="1851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3" descr="H:\Chapter Materials\Chapter 5 Matter and Minerals\monoclinic2.gif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800600" y="4648200"/>
                <a:ext cx="4038600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Wide Latin" pitchFamily="18" charset="0"/>
              </a:rPr>
              <a:t>C</a:t>
            </a:r>
            <a:r>
              <a:rPr lang="en-US" b="1" dirty="0" smtClean="0">
                <a:solidFill>
                  <a:srgbClr val="0070C0"/>
                </a:solidFill>
                <a:latin typeface="Wide Latin" pitchFamily="18" charset="0"/>
              </a:rPr>
              <a:t>o</a:t>
            </a:r>
            <a:r>
              <a:rPr lang="en-US" b="1" dirty="0" smtClean="0">
                <a:solidFill>
                  <a:srgbClr val="FFFF00"/>
                </a:solidFill>
                <a:latin typeface="Wide Latin" pitchFamily="18" charset="0"/>
              </a:rPr>
              <a:t>l</a:t>
            </a:r>
            <a:r>
              <a:rPr lang="en-US" b="1" dirty="0" smtClean="0">
                <a:solidFill>
                  <a:srgbClr val="7030A0"/>
                </a:solidFill>
                <a:latin typeface="Wide Latin" pitchFamily="18" charset="0"/>
              </a:rPr>
              <a:t>o</a:t>
            </a:r>
            <a:r>
              <a:rPr lang="en-US" b="1" dirty="0" smtClean="0">
                <a:solidFill>
                  <a:srgbClr val="92D050"/>
                </a:solidFill>
                <a:latin typeface="Wide Latin" pitchFamily="18" charset="0"/>
              </a:rPr>
              <a:t>r</a:t>
            </a:r>
            <a:endParaRPr lang="en-US" b="1" dirty="0">
              <a:solidFill>
                <a:srgbClr val="92D050"/>
              </a:solidFill>
              <a:latin typeface="Wide Lati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3810000"/>
          </a:xfrm>
        </p:spPr>
        <p:txBody>
          <a:bodyPr/>
          <a:lstStyle/>
          <a:p>
            <a:r>
              <a:rPr lang="en-US" sz="3600" dirty="0" smtClean="0"/>
              <a:t>Color is the most easily observed, but least reliable property of a mineral for identification.</a:t>
            </a:r>
          </a:p>
          <a:p>
            <a:r>
              <a:rPr lang="en-US" sz="3600" dirty="0" smtClean="0"/>
              <a:t>This is because the color of many minerals varies with the kind of impurities in the mineral.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1143000" cy="6553200"/>
          </a:xfrm>
        </p:spPr>
        <p:txBody>
          <a:bodyPr vert="vert270">
            <a:normAutofit/>
          </a:bodyPr>
          <a:lstStyle/>
          <a:p>
            <a:r>
              <a:rPr lang="en-US" sz="6000" b="1" dirty="0" smtClean="0">
                <a:latin typeface="Wide Latin" pitchFamily="18" charset="0"/>
              </a:rPr>
              <a:t>Luster</a:t>
            </a:r>
            <a:endParaRPr lang="en-US" sz="6000" b="1" dirty="0">
              <a:latin typeface="Wide Lati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895600" y="457200"/>
          <a:ext cx="6248400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9679"/>
                <a:gridCol w="4998721"/>
              </a:tblGrid>
              <a:tr h="441116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Types of</a:t>
                      </a:r>
                      <a:r>
                        <a:rPr lang="en-US" baseline="0" dirty="0" smtClean="0"/>
                        <a:t> Luster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463884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Metallic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Shiny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  <a:tr h="15240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Glassy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  <a:tr h="441116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Earthy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4229100" y="457200"/>
            <a:ext cx="4914900" cy="5495925"/>
            <a:chOff x="4229100" y="457200"/>
            <a:chExt cx="4914900" cy="5495925"/>
          </a:xfrm>
        </p:grpSpPr>
        <p:grpSp>
          <p:nvGrpSpPr>
            <p:cNvPr id="9" name="Group 8"/>
            <p:cNvGrpSpPr/>
            <p:nvPr/>
          </p:nvGrpSpPr>
          <p:grpSpPr>
            <a:xfrm>
              <a:off x="4267200" y="457200"/>
              <a:ext cx="3962400" cy="1295400"/>
              <a:chOff x="4038600" y="1828800"/>
              <a:chExt cx="3962400" cy="1828800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038600" y="1828800"/>
                <a:ext cx="1981200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019800" y="1828800"/>
                <a:ext cx="1981200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2" name="Group 11"/>
            <p:cNvGrpSpPr/>
            <p:nvPr/>
          </p:nvGrpSpPr>
          <p:grpSpPr>
            <a:xfrm>
              <a:off x="4343400" y="3276600"/>
              <a:ext cx="3228975" cy="1371600"/>
              <a:chOff x="3886200" y="3505200"/>
              <a:chExt cx="3228975" cy="1171575"/>
            </a:xfrm>
          </p:grpSpPr>
          <p:pic>
            <p:nvPicPr>
              <p:cNvPr id="3077" name="Picture 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886200" y="3505200"/>
                <a:ext cx="1647825" cy="1152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8" name="Picture 6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486400" y="3505200"/>
                <a:ext cx="1628775" cy="1171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6" name="Group 15"/>
            <p:cNvGrpSpPr/>
            <p:nvPr/>
          </p:nvGrpSpPr>
          <p:grpSpPr>
            <a:xfrm>
              <a:off x="4343400" y="1981200"/>
              <a:ext cx="4343400" cy="1152525"/>
              <a:chOff x="3962400" y="2895600"/>
              <a:chExt cx="4343400" cy="1152525"/>
            </a:xfrm>
          </p:grpSpPr>
          <p:pic>
            <p:nvPicPr>
              <p:cNvPr id="3081" name="Picture 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58000" y="2895600"/>
                <a:ext cx="1447800" cy="11144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80" name="Picture 8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5334000" y="2895600"/>
                <a:ext cx="1552575" cy="1152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9" name="Picture 7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962400" y="2895600"/>
                <a:ext cx="1609725" cy="1133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3082" name="Picture 10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29100" y="4800600"/>
              <a:ext cx="4914900" cy="115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133600"/>
            <a:ext cx="2209800" cy="1828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/>
              <a:t>is </a:t>
            </a:r>
            <a:r>
              <a:rPr lang="en-US" sz="2400" dirty="0" smtClean="0"/>
              <a:t>the way </a:t>
            </a:r>
            <a:r>
              <a:rPr lang="en-US" sz="2400" dirty="0" smtClean="0"/>
              <a:t>in which </a:t>
            </a:r>
            <a:r>
              <a:rPr lang="en-US" sz="2400" dirty="0" smtClean="0"/>
              <a:t>a mineral shines in the light.</a:t>
            </a:r>
          </a:p>
          <a:p>
            <a:pPr algn="just"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latin typeface="Snap ITC" pitchFamily="82" charset="0"/>
              </a:rPr>
              <a:t>Streak</a:t>
            </a:r>
            <a:endParaRPr lang="en-US" b="1" dirty="0">
              <a:solidFill>
                <a:schemeClr val="accent4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6705600" cy="4525963"/>
          </a:xfrm>
        </p:spPr>
        <p:txBody>
          <a:bodyPr/>
          <a:lstStyle/>
          <a:p>
            <a:r>
              <a:rPr lang="en-US" sz="3600" dirty="0" smtClean="0"/>
              <a:t>Streak is the color of the powder left on a streak plate when a mineral is rubbed on it.</a:t>
            </a:r>
          </a:p>
          <a:p>
            <a:r>
              <a:rPr lang="en-US" sz="3600" dirty="0" smtClean="0"/>
              <a:t>Streak is much more reliable than color because, although the color of a mineral changes, its streak does not.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775</Words>
  <Application>Microsoft Office PowerPoint</Application>
  <PresentationFormat>On-screen Show (4:3)</PresentationFormat>
  <Paragraphs>172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Minerals</vt:lpstr>
      <vt:lpstr>Definition</vt:lpstr>
      <vt:lpstr>How do minerals form?</vt:lpstr>
      <vt:lpstr>Properties of Minerals</vt:lpstr>
      <vt:lpstr> Crystalline Structure</vt:lpstr>
      <vt:lpstr> Crystalline Structure</vt:lpstr>
      <vt:lpstr>Color</vt:lpstr>
      <vt:lpstr>Luster</vt:lpstr>
      <vt:lpstr>Streak</vt:lpstr>
      <vt:lpstr>Slide 10</vt:lpstr>
      <vt:lpstr>Cleavage</vt:lpstr>
      <vt:lpstr>Slide 12</vt:lpstr>
      <vt:lpstr>Slide 13</vt:lpstr>
      <vt:lpstr>Fracture</vt:lpstr>
      <vt:lpstr>Slide 15</vt:lpstr>
      <vt:lpstr>Slide 16</vt:lpstr>
      <vt:lpstr>Slide 17</vt:lpstr>
      <vt:lpstr>Examples</vt:lpstr>
      <vt:lpstr>Density</vt:lpstr>
      <vt:lpstr>Mineral Groups</vt:lpstr>
      <vt:lpstr>Silicates</vt:lpstr>
      <vt:lpstr>Slide 22</vt:lpstr>
      <vt:lpstr>Carbonates </vt:lpstr>
      <vt:lpstr>Oxides</vt:lpstr>
      <vt:lpstr>Sulfates and Sulfides</vt:lpstr>
      <vt:lpstr>Halides</vt:lpstr>
      <vt:lpstr>Native Minerals</vt:lpstr>
      <vt:lpstr>Trivia</vt:lpstr>
      <vt:lpstr>Trivia</vt:lpstr>
      <vt:lpstr>Additional Resources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Minerals</dc:title>
  <dc:creator>ASUS P5PE-VM</dc:creator>
  <cp:lastModifiedBy>ASUS P5PE-VM</cp:lastModifiedBy>
  <cp:revision>35</cp:revision>
  <dcterms:created xsi:type="dcterms:W3CDTF">2010-06-12T23:31:54Z</dcterms:created>
  <dcterms:modified xsi:type="dcterms:W3CDTF">2010-06-13T05:23:59Z</dcterms:modified>
</cp:coreProperties>
</file>